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.jpg" ContentType="image/png"/>
  <Override PartName="/ppt/media/image6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7" r:id="rId8"/>
    <p:sldId id="261" r:id="rId9"/>
    <p:sldId id="262" r:id="rId10"/>
    <p:sldId id="263" r:id="rId11"/>
    <p:sldId id="264" r:id="rId12"/>
    <p:sldId id="268" r:id="rId13"/>
    <p:sldId id="269" r:id="rId14"/>
    <p:sldId id="270" r:id="rId15"/>
    <p:sldId id="271" r:id="rId16"/>
    <p:sldId id="26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0" autoAdjust="0"/>
    <p:restoredTop sz="94660"/>
  </p:normalViewPr>
  <p:slideViewPr>
    <p:cSldViewPr snapToGrid="0">
      <p:cViewPr varScale="1">
        <p:scale>
          <a:sx n="75" d="100"/>
          <a:sy n="75" d="100"/>
        </p:scale>
        <p:origin x="3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7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4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30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6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169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996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57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42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73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BA17B-542A-428D-A612-536F61010301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6F907-E306-4B7A-A01D-6BA91916EA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59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141669"/>
            <a:ext cx="10363200" cy="4520484"/>
          </a:xfrm>
        </p:spPr>
        <p:txBody>
          <a:bodyPr>
            <a:normAutofit/>
          </a:bodyPr>
          <a:lstStyle/>
          <a:p>
            <a:r>
              <a:rPr lang="kk-KZ" sz="3200" b="1" dirty="0">
                <a:solidFill>
                  <a:srgbClr val="002060"/>
                </a:solidFill>
              </a:rPr>
              <a:t>Сабактын темасы: </a:t>
            </a:r>
            <a:r>
              <a:rPr lang="kk-KZ" sz="2400" b="1" dirty="0">
                <a:solidFill>
                  <a:srgbClr val="002060"/>
                </a:solidFill>
              </a:rPr>
              <a:t/>
            </a:r>
            <a:br>
              <a:rPr lang="kk-KZ" sz="2400" b="1" dirty="0">
                <a:solidFill>
                  <a:srgbClr val="002060"/>
                </a:solidFill>
              </a:rPr>
            </a:br>
            <a:r>
              <a:rPr lang="kk-KZ" sz="6000" b="1" dirty="0">
                <a:solidFill>
                  <a:srgbClr val="FF0000"/>
                </a:solidFill>
              </a:rPr>
              <a:t>Бакай, Каныкей –элдик  акылмандуулуктун символу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88259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70" y="412125"/>
            <a:ext cx="11015730" cy="5714040"/>
          </a:xfrm>
        </p:spPr>
        <p:txBody>
          <a:bodyPr/>
          <a:lstStyle/>
          <a:p>
            <a:pPr algn="ctr"/>
            <a:r>
              <a:rPr lang="kk-KZ" sz="4000" b="1" dirty="0" smtClean="0">
                <a:solidFill>
                  <a:srgbClr val="00B050"/>
                </a:solidFill>
              </a:rPr>
              <a:t>Бакай  </a:t>
            </a:r>
            <a:r>
              <a:rPr lang="kk-KZ" sz="4000" b="1" dirty="0">
                <a:solidFill>
                  <a:srgbClr val="00B050"/>
                </a:solidFill>
              </a:rPr>
              <a:t>тайпасына.</a:t>
            </a:r>
          </a:p>
          <a:p>
            <a:pPr fontAlgn="base"/>
            <a:r>
              <a:rPr lang="kk-KZ" dirty="0" smtClean="0"/>
              <a:t>1. </a:t>
            </a:r>
            <a:r>
              <a:rPr lang="ru-RU" dirty="0" err="1" smtClean="0"/>
              <a:t>Кайсы</a:t>
            </a:r>
            <a:r>
              <a:rPr lang="ru-RU" dirty="0" smtClean="0"/>
              <a:t>  </a:t>
            </a:r>
            <a:r>
              <a:rPr lang="ru-RU" dirty="0" err="1" smtClean="0"/>
              <a:t>облустун</a:t>
            </a:r>
            <a:r>
              <a:rPr lang="ru-RU" dirty="0" smtClean="0"/>
              <a:t> </a:t>
            </a:r>
            <a:r>
              <a:rPr lang="ru-RU" dirty="0" err="1"/>
              <a:t>бир</a:t>
            </a:r>
            <a:r>
              <a:rPr lang="ru-RU" dirty="0"/>
              <a:t> району </a:t>
            </a:r>
            <a:r>
              <a:rPr lang="ru-RU" dirty="0" err="1"/>
              <a:t>ушул</a:t>
            </a:r>
            <a:r>
              <a:rPr lang="ru-RU" dirty="0"/>
              <a:t> </a:t>
            </a:r>
            <a:r>
              <a:rPr lang="ru-RU" dirty="0" err="1"/>
              <a:t>кишинин</a:t>
            </a:r>
            <a:r>
              <a:rPr lang="ru-RU" dirty="0"/>
              <a:t> </a:t>
            </a:r>
            <a:r>
              <a:rPr lang="ru-RU" dirty="0" err="1"/>
              <a:t>аты</a:t>
            </a:r>
            <a:r>
              <a:rPr lang="ru-RU" dirty="0"/>
              <a:t> </a:t>
            </a:r>
            <a:r>
              <a:rPr lang="ru-RU" dirty="0" err="1"/>
              <a:t>менен</a:t>
            </a:r>
            <a:r>
              <a:rPr lang="ru-RU" dirty="0"/>
              <a:t> </a:t>
            </a:r>
            <a:r>
              <a:rPr lang="ru-RU" dirty="0" err="1" smtClean="0"/>
              <a:t>кандай</a:t>
            </a:r>
            <a:r>
              <a:rPr lang="ru-RU" dirty="0" smtClean="0"/>
              <a:t>  </a:t>
            </a:r>
            <a:r>
              <a:rPr lang="ru-RU" dirty="0" err="1"/>
              <a:t>деп</a:t>
            </a:r>
            <a:r>
              <a:rPr lang="ru-RU" dirty="0"/>
              <a:t> </a:t>
            </a:r>
            <a:r>
              <a:rPr lang="ru-RU" dirty="0" err="1" smtClean="0"/>
              <a:t>аталат</a:t>
            </a:r>
            <a:r>
              <a:rPr lang="ru-RU" dirty="0" smtClean="0"/>
              <a:t>?</a:t>
            </a:r>
          </a:p>
          <a:p>
            <a:pPr fontAlgn="base"/>
            <a:endParaRPr lang="ru-RU" dirty="0"/>
          </a:p>
          <a:p>
            <a:pPr fontAlgn="base"/>
            <a:r>
              <a:rPr lang="ru-RU" dirty="0" smtClean="0"/>
              <a:t>"</a:t>
            </a:r>
            <a:r>
              <a:rPr lang="ru-RU" dirty="0" err="1"/>
              <a:t>Бакайдын</a:t>
            </a:r>
            <a:r>
              <a:rPr lang="ru-RU" dirty="0"/>
              <a:t> </a:t>
            </a:r>
            <a:r>
              <a:rPr lang="ru-RU" dirty="0" err="1"/>
              <a:t>үңкүрү</a:t>
            </a:r>
            <a:r>
              <a:rPr lang="ru-RU" dirty="0"/>
              <a:t>" </a:t>
            </a:r>
            <a:r>
              <a:rPr lang="ru-RU" dirty="0" err="1"/>
              <a:t>деген</a:t>
            </a:r>
            <a:r>
              <a:rPr lang="ru-RU" dirty="0"/>
              <a:t> </a:t>
            </a:r>
            <a:r>
              <a:rPr lang="ru-RU" dirty="0" err="1"/>
              <a:t>жер</a:t>
            </a:r>
            <a:r>
              <a:rPr lang="ru-RU" dirty="0"/>
              <a:t> </a:t>
            </a:r>
            <a:r>
              <a:rPr lang="ru-RU" dirty="0" err="1" smtClean="0"/>
              <a:t>кайсы</a:t>
            </a:r>
            <a:r>
              <a:rPr lang="ru-RU" dirty="0" smtClean="0"/>
              <a:t> </a:t>
            </a:r>
            <a:r>
              <a:rPr lang="ru-RU" dirty="0" err="1" smtClean="0"/>
              <a:t>жерде</a:t>
            </a:r>
            <a:r>
              <a:rPr lang="ru-RU" dirty="0" smtClean="0"/>
              <a:t> </a:t>
            </a:r>
            <a:r>
              <a:rPr lang="ru-RU" dirty="0" err="1" smtClean="0"/>
              <a:t>жайгашкан</a:t>
            </a:r>
            <a:r>
              <a:rPr lang="ru-RU" dirty="0" smtClean="0"/>
              <a:t>? </a:t>
            </a:r>
            <a:r>
              <a:rPr lang="ru-RU" dirty="0" err="1"/>
              <a:t>А</a:t>
            </a:r>
            <a:r>
              <a:rPr lang="ru-RU" dirty="0" err="1" smtClean="0"/>
              <a:t>нын</a:t>
            </a:r>
            <a:r>
              <a:rPr lang="ru-RU" dirty="0" smtClean="0"/>
              <a:t> </a:t>
            </a:r>
            <a:r>
              <a:rPr lang="ru-RU" dirty="0" err="1"/>
              <a:t>алдында</a:t>
            </a:r>
            <a:r>
              <a:rPr lang="ru-RU" dirty="0"/>
              <a:t> </a:t>
            </a:r>
            <a:r>
              <a:rPr lang="ru-RU" dirty="0" err="1"/>
              <a:t>ушул</a:t>
            </a:r>
            <a:r>
              <a:rPr lang="ru-RU" dirty="0"/>
              <a:t> </a:t>
            </a:r>
            <a:r>
              <a:rPr lang="ru-RU" dirty="0" err="1"/>
              <a:t>тапта</a:t>
            </a:r>
            <a:r>
              <a:rPr lang="ru-RU" dirty="0"/>
              <a:t> да </a:t>
            </a:r>
            <a:r>
              <a:rPr lang="ru-RU" dirty="0" err="1" smtClean="0"/>
              <a:t>эмне</a:t>
            </a:r>
            <a:r>
              <a:rPr lang="ru-RU" dirty="0" smtClean="0"/>
              <a:t>  </a:t>
            </a:r>
            <a:r>
              <a:rPr lang="ru-RU" dirty="0" err="1" smtClean="0"/>
              <a:t>турат</a:t>
            </a:r>
            <a:r>
              <a:rPr lang="ru-RU" dirty="0"/>
              <a:t>?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11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761" y="425003"/>
            <a:ext cx="11131639" cy="57011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k-KZ" sz="7200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kk-KZ" sz="7200" b="1" dirty="0" smtClean="0">
                <a:solidFill>
                  <a:srgbClr val="00B050"/>
                </a:solidFill>
              </a:rPr>
              <a:t>Сабакты бышыктоо</a:t>
            </a:r>
            <a:endParaRPr lang="ru-RU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93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186" y="515155"/>
            <a:ext cx="10964214" cy="5611009"/>
          </a:xfrm>
        </p:spPr>
        <p:txBody>
          <a:bodyPr>
            <a:normAutofit fontScale="92500"/>
          </a:bodyPr>
          <a:lstStyle/>
          <a:p>
            <a:r>
              <a:rPr lang="kk-KZ" dirty="0" smtClean="0"/>
              <a:t>1. «Манас» эпосунун каармандары.</a:t>
            </a:r>
          </a:p>
          <a:p>
            <a:r>
              <a:rPr lang="kk-KZ" dirty="0" smtClean="0"/>
              <a:t>2. Манастын кеңешчилери.</a:t>
            </a:r>
          </a:p>
          <a:p>
            <a:r>
              <a:rPr lang="kk-KZ" dirty="0" smtClean="0"/>
              <a:t>3. Боло турчу окуяны алдын ала көрө билген көрөгөч.</a:t>
            </a:r>
          </a:p>
          <a:p>
            <a:r>
              <a:rPr lang="kk-KZ" dirty="0" smtClean="0"/>
              <a:t>4. Элде жок акылмандуулугу.</a:t>
            </a:r>
          </a:p>
          <a:p>
            <a:r>
              <a:rPr lang="kk-KZ" dirty="0" smtClean="0"/>
              <a:t>5. Иш билгилиги.</a:t>
            </a:r>
          </a:p>
          <a:p>
            <a:r>
              <a:rPr lang="kk-KZ" dirty="0" smtClean="0"/>
              <a:t>6. Дарыгерчилиги.</a:t>
            </a:r>
          </a:p>
          <a:p>
            <a:r>
              <a:rPr lang="kk-KZ" dirty="0" smtClean="0"/>
              <a:t>7. Саяпкерчиликтери.</a:t>
            </a:r>
          </a:p>
          <a:p>
            <a:r>
              <a:rPr lang="kk-KZ" dirty="0" smtClean="0"/>
              <a:t>8. Манастын колдоочулары.</a:t>
            </a:r>
          </a:p>
          <a:p>
            <a:r>
              <a:rPr lang="kk-KZ" dirty="0" smtClean="0"/>
              <a:t>9. Кайып болуп кеткендиги.</a:t>
            </a:r>
          </a:p>
          <a:p>
            <a:r>
              <a:rPr lang="kk-KZ" dirty="0" smtClean="0"/>
              <a:t>1</a:t>
            </a:r>
            <a:r>
              <a:rPr lang="en-US" dirty="0" smtClean="0"/>
              <a:t>0. </a:t>
            </a:r>
            <a:r>
              <a:rPr lang="ky-KG" dirty="0" smtClean="0"/>
              <a:t>Үчилтиктин бардык бөлүмдөрүнүн башкы каармандары.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866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31862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Э</a:t>
            </a:r>
            <a:r>
              <a:rPr lang="kk-KZ" sz="5400" b="1" i="1" dirty="0" smtClean="0">
                <a:solidFill>
                  <a:srgbClr val="FF0000"/>
                </a:solidFill>
              </a:rPr>
              <a:t>ң жакшы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5" y="1092200"/>
            <a:ext cx="7423150" cy="5567363"/>
          </a:xfrm>
        </p:spPr>
      </p:pic>
    </p:spTree>
    <p:extLst>
      <p:ext uri="{BB962C8B-B14F-4D97-AF65-F5344CB8AC3E}">
        <p14:creationId xmlns:p14="http://schemas.microsoft.com/office/powerpoint/2010/main" val="685031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92101" y="273051"/>
            <a:ext cx="4011084" cy="1384299"/>
          </a:xfrm>
        </p:spPr>
        <p:txBody>
          <a:bodyPr>
            <a:normAutofit/>
          </a:bodyPr>
          <a:lstStyle/>
          <a:p>
            <a:r>
              <a:rPr lang="kk-KZ" sz="8000" b="1" i="1" dirty="0" smtClean="0">
                <a:solidFill>
                  <a:srgbClr val="00B050"/>
                </a:solidFill>
              </a:rPr>
              <a:t>Жакшы</a:t>
            </a:r>
            <a:endParaRPr lang="ru-RU" sz="8000" b="1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87400"/>
            <a:ext cx="6832600" cy="593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82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5001" y="1282700"/>
            <a:ext cx="4011084" cy="2336800"/>
          </a:xfrm>
        </p:spPr>
        <p:txBody>
          <a:bodyPr>
            <a:noAutofit/>
          </a:bodyPr>
          <a:lstStyle/>
          <a:p>
            <a:pPr algn="ctr"/>
            <a:r>
              <a:rPr lang="kk-KZ" sz="5400" i="1" dirty="0" smtClean="0">
                <a:solidFill>
                  <a:srgbClr val="7030A0"/>
                </a:solidFill>
              </a:rPr>
              <a:t>Ойлонуп,</a:t>
            </a:r>
            <a:br>
              <a:rPr lang="kk-KZ" sz="5400" i="1" dirty="0" smtClean="0">
                <a:solidFill>
                  <a:srgbClr val="7030A0"/>
                </a:solidFill>
              </a:rPr>
            </a:br>
            <a:r>
              <a:rPr lang="kk-KZ" sz="5400" i="1" dirty="0" smtClean="0">
                <a:solidFill>
                  <a:srgbClr val="7030A0"/>
                </a:solidFill>
              </a:rPr>
              <a:t>кошумча изденем</a:t>
            </a:r>
            <a:endParaRPr lang="ru-RU" sz="5400" i="1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701" y="273050"/>
            <a:ext cx="6770688" cy="5853113"/>
          </a:xfrm>
        </p:spPr>
      </p:pic>
    </p:spTree>
    <p:extLst>
      <p:ext uri="{BB962C8B-B14F-4D97-AF65-F5344CB8AC3E}">
        <p14:creationId xmlns:p14="http://schemas.microsoft.com/office/powerpoint/2010/main" val="43106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70" y="579549"/>
            <a:ext cx="11015730" cy="5546616"/>
          </a:xfrm>
        </p:spPr>
        <p:txBody>
          <a:bodyPr/>
          <a:lstStyle/>
          <a:p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Үйгө тапшырма:   </a:t>
            </a:r>
          </a:p>
          <a:p>
            <a:r>
              <a:rPr lang="kk-KZ" b="1" dirty="0" smtClean="0">
                <a:solidFill>
                  <a:srgbClr val="FF0000"/>
                </a:solidFill>
              </a:rPr>
              <a:t>«Бакай</a:t>
            </a:r>
            <a:r>
              <a:rPr lang="kk-KZ" b="1" dirty="0">
                <a:solidFill>
                  <a:srgbClr val="FF0000"/>
                </a:solidFill>
              </a:rPr>
              <a:t>, Каныкей –элдик  акылмандуулуктун </a:t>
            </a:r>
            <a:r>
              <a:rPr lang="kk-KZ" b="1" dirty="0" smtClean="0">
                <a:solidFill>
                  <a:srgbClr val="FF0000"/>
                </a:solidFill>
              </a:rPr>
              <a:t>символу»</a:t>
            </a:r>
            <a:r>
              <a:rPr lang="kk-KZ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kk-KZ" b="1" dirty="0" smtClean="0">
                <a:solidFill>
                  <a:srgbClr val="FF0000"/>
                </a:solidFill>
              </a:rPr>
              <a:t>деген темада дилбаян  жазып келүү.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386367"/>
            <a:ext cx="10972800" cy="5739798"/>
          </a:xfrm>
        </p:spPr>
        <p:txBody>
          <a:bodyPr>
            <a:normAutofit fontScale="92500"/>
          </a:bodyPr>
          <a:lstStyle/>
          <a:p>
            <a:pPr algn="ctr"/>
            <a:r>
              <a:rPr lang="kk-KZ" dirty="0">
                <a:solidFill>
                  <a:srgbClr val="15015F"/>
                </a:solidFill>
              </a:rPr>
              <a:t>Сабактын максаты</a:t>
            </a:r>
            <a:r>
              <a:rPr lang="kk-KZ" dirty="0" smtClean="0">
                <a:solidFill>
                  <a:srgbClr val="15015F"/>
                </a:solidFill>
              </a:rPr>
              <a:t>:</a:t>
            </a:r>
          </a:p>
          <a:p>
            <a:r>
              <a:rPr lang="kk-KZ" b="1" dirty="0">
                <a:solidFill>
                  <a:srgbClr val="002060"/>
                </a:solidFill>
              </a:rPr>
              <a:t>Билим берүүчүлүк: </a:t>
            </a:r>
            <a:r>
              <a:rPr lang="kk-KZ" b="1" dirty="0">
                <a:solidFill>
                  <a:srgbClr val="E80616"/>
                </a:solidFill>
              </a:rPr>
              <a:t>«Манас» </a:t>
            </a:r>
            <a:r>
              <a:rPr lang="kk-KZ" b="1" dirty="0" smtClean="0">
                <a:solidFill>
                  <a:srgbClr val="E80616"/>
                </a:solidFill>
              </a:rPr>
              <a:t>эпосунун  каармандары  Каныкей  </a:t>
            </a:r>
            <a:r>
              <a:rPr lang="kk-KZ" b="1" dirty="0">
                <a:solidFill>
                  <a:srgbClr val="E80616"/>
                </a:solidFill>
              </a:rPr>
              <a:t>жана Бакайдын </a:t>
            </a:r>
            <a:r>
              <a:rPr lang="kk-KZ" b="1" dirty="0" smtClean="0">
                <a:solidFill>
                  <a:srgbClr val="E80616"/>
                </a:solidFill>
              </a:rPr>
              <a:t>акылмандуулугу, иш билгилиги   </a:t>
            </a:r>
            <a:r>
              <a:rPr lang="kk-KZ" b="1" dirty="0">
                <a:solidFill>
                  <a:srgbClr val="E80616"/>
                </a:solidFill>
              </a:rPr>
              <a:t>тууралуу маалымат алышат.</a:t>
            </a:r>
          </a:p>
          <a:p>
            <a:endParaRPr lang="kk-KZ" b="1" dirty="0">
              <a:solidFill>
                <a:srgbClr val="E80616"/>
              </a:solidFill>
            </a:endParaRPr>
          </a:p>
          <a:p>
            <a:r>
              <a:rPr lang="kk-KZ" b="1" dirty="0">
                <a:solidFill>
                  <a:srgbClr val="002060"/>
                </a:solidFill>
              </a:rPr>
              <a:t>Өнүктүрүүчүлүк: </a:t>
            </a:r>
            <a:r>
              <a:rPr lang="kk-KZ" b="1" dirty="0" smtClean="0">
                <a:solidFill>
                  <a:srgbClr val="E80616"/>
                </a:solidFill>
              </a:rPr>
              <a:t>Каныкей менен Бакайдын образдарын  жана башка каармандардын образдарын талдай алышат. </a:t>
            </a:r>
            <a:endParaRPr lang="kk-KZ" b="1" dirty="0">
              <a:solidFill>
                <a:srgbClr val="E80616"/>
              </a:solidFill>
            </a:endParaRPr>
          </a:p>
          <a:p>
            <a:endParaRPr lang="kk-KZ" b="1" dirty="0">
              <a:solidFill>
                <a:srgbClr val="E80616"/>
              </a:solidFill>
            </a:endParaRPr>
          </a:p>
          <a:p>
            <a:r>
              <a:rPr lang="kk-KZ" b="1" dirty="0">
                <a:solidFill>
                  <a:srgbClr val="002060"/>
                </a:solidFill>
              </a:rPr>
              <a:t>Тарбия берүүчүлүк: </a:t>
            </a:r>
            <a:r>
              <a:rPr lang="kk-KZ" b="1" dirty="0" smtClean="0">
                <a:solidFill>
                  <a:srgbClr val="E80616"/>
                </a:solidFill>
              </a:rPr>
              <a:t>Каныкей жана Бакайдын образдарынан үлгү алып, турмушта адептүүлүккө, калыстыкка багыт алышат.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32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5458" y="425003"/>
            <a:ext cx="10886941" cy="5701161"/>
          </a:xfrm>
        </p:spPr>
        <p:txBody>
          <a:bodyPr>
            <a:normAutofit/>
          </a:bodyPr>
          <a:lstStyle/>
          <a:p>
            <a:pPr algn="ctr"/>
            <a:endParaRPr lang="kk-KZ" sz="4800" b="1" dirty="0" smtClean="0">
              <a:solidFill>
                <a:srgbClr val="660066"/>
              </a:solidFill>
            </a:endParaRPr>
          </a:p>
          <a:p>
            <a:pPr algn="ctr"/>
            <a:endParaRPr lang="kk-KZ" sz="4800" b="1" dirty="0">
              <a:solidFill>
                <a:srgbClr val="660066"/>
              </a:solidFill>
            </a:endParaRPr>
          </a:p>
          <a:p>
            <a:pPr marL="0" indent="0" algn="ctr">
              <a:buNone/>
            </a:pPr>
            <a:r>
              <a:rPr lang="kk-KZ" sz="4800" b="1" dirty="0" smtClean="0">
                <a:solidFill>
                  <a:srgbClr val="660066"/>
                </a:solidFill>
              </a:rPr>
              <a:t>Жер үстүндө кыргыз барда, адамзат жашап турганда «Манастын»ыры да, сыры да бүтпөйт.</a:t>
            </a:r>
            <a:endParaRPr lang="ru-RU" sz="48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86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аякбайдын манасы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3700" y="412750"/>
            <a:ext cx="8950325" cy="5713413"/>
          </a:xfrm>
        </p:spPr>
      </p:pic>
    </p:spTree>
    <p:extLst>
      <p:ext uri="{BB962C8B-B14F-4D97-AF65-F5344CB8AC3E}">
        <p14:creationId xmlns:p14="http://schemas.microsoft.com/office/powerpoint/2010/main" val="37681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2" y="476519"/>
            <a:ext cx="11028608" cy="5649646"/>
          </a:xfrm>
        </p:spPr>
        <p:txBody>
          <a:bodyPr>
            <a:noAutofit/>
          </a:bodyPr>
          <a:lstStyle/>
          <a:p>
            <a:pPr algn="ctr"/>
            <a:r>
              <a:rPr lang="kk-KZ" sz="4800" b="1" dirty="0" smtClean="0">
                <a:solidFill>
                  <a:srgbClr val="9900FF"/>
                </a:solidFill>
              </a:rPr>
              <a:t>«Манас» кагазга, ташка, башка буюм</a:t>
            </a:r>
            <a:r>
              <a:rPr lang="ru-RU" sz="4800" b="1" dirty="0" smtClean="0">
                <a:solidFill>
                  <a:srgbClr val="9900FF"/>
                </a:solidFill>
              </a:rPr>
              <a:t>-</a:t>
            </a:r>
            <a:r>
              <a:rPr lang="kk-KZ" sz="4800" b="1" dirty="0" smtClean="0">
                <a:solidFill>
                  <a:srgbClr val="9900FF"/>
                </a:solidFill>
              </a:rPr>
              <a:t>тайымдарга жазылган чыгармачыл туундулардын баарынан айырмаланат, анткени ал тике эле мээге жазылган</a:t>
            </a:r>
            <a:r>
              <a:rPr lang="kk-KZ" sz="4800" b="1" dirty="0">
                <a:solidFill>
                  <a:srgbClr val="9900FF"/>
                </a:solidFill>
              </a:rPr>
              <a:t>. Акыл-эстен </a:t>
            </a:r>
            <a:r>
              <a:rPr lang="kk-KZ" sz="4800" b="1" dirty="0" smtClean="0">
                <a:solidFill>
                  <a:srgbClr val="9900FF"/>
                </a:solidFill>
              </a:rPr>
              <a:t>акыл-эске көчүрүлүп турган</a:t>
            </a:r>
            <a:r>
              <a:rPr lang="kk-KZ" sz="4800" b="1" dirty="0">
                <a:solidFill>
                  <a:srgbClr val="9900FF"/>
                </a:solidFill>
              </a:rPr>
              <a:t>. </a:t>
            </a:r>
            <a:r>
              <a:rPr lang="kk-KZ" sz="4800" b="1" dirty="0" smtClean="0">
                <a:solidFill>
                  <a:srgbClr val="9900FF"/>
                </a:solidFill>
              </a:rPr>
              <a:t>Бул- дүйнөнүн атактуу жети кереметинен кем калбаган кубулуш.</a:t>
            </a:r>
            <a:endParaRPr lang="ru-RU" sz="4800" b="1" dirty="0">
              <a:solidFill>
                <a:srgbClr val="99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80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549" y="502277"/>
            <a:ext cx="11002851" cy="5623888"/>
          </a:xfrm>
        </p:spPr>
        <p:txBody>
          <a:bodyPr>
            <a:normAutofit fontScale="92500"/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Санирабигадан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r>
              <a:rPr lang="kk-KZ" b="1" dirty="0" smtClean="0">
                <a:solidFill>
                  <a:srgbClr val="FF0000"/>
                </a:solidFill>
              </a:rPr>
              <a:t>Каныкейге. </a:t>
            </a:r>
          </a:p>
          <a:p>
            <a:r>
              <a:rPr lang="kk-KZ" dirty="0" smtClean="0"/>
              <a:t>Бул каармандын өз аты Санирабига болуп, Манаска жар болгон соң кыргыздар арасында Каныкей аталып калат, бул «хан никейи», «хандын никедеги аялы» дегенди туюндурат.</a:t>
            </a:r>
          </a:p>
          <a:p>
            <a:r>
              <a:rPr lang="kk-KZ" b="1" dirty="0" smtClean="0">
                <a:solidFill>
                  <a:srgbClr val="FF0000"/>
                </a:solidFill>
              </a:rPr>
              <a:t>Улуту жана кимдин кызы экендиги тууралуу маалыматтар ар түрдүү.</a:t>
            </a:r>
          </a:p>
          <a:p>
            <a:r>
              <a:rPr lang="kk-KZ" dirty="0" smtClean="0"/>
              <a:t>Айрым варианттары боюнча ал Кыйба же Кейип хандыгынын ханы Атемирдин кызы, кээ бир варианттарда Темирхан кызы, дагы бирөөлөр Карахан кызы деп айтышат.</a:t>
            </a:r>
          </a:p>
          <a:p>
            <a:r>
              <a:rPr lang="kk-KZ" smtClean="0"/>
              <a:t>Анын Букар ханынын кызы, улуту тажик дегендер да, жөн гана ошол жакка сүрүлгөн кыргыз хандарынын биринин кызы.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2782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913" y="502277"/>
            <a:ext cx="11041487" cy="5623888"/>
          </a:xfrm>
        </p:spPr>
        <p:txBody>
          <a:bodyPr/>
          <a:lstStyle/>
          <a:p>
            <a:r>
              <a:rPr lang="ky-KG" b="1" dirty="0" smtClean="0">
                <a:solidFill>
                  <a:srgbClr val="FF0000"/>
                </a:solidFill>
              </a:rPr>
              <a:t>Бакай</a:t>
            </a:r>
            <a:r>
              <a:rPr lang="ru-RU" b="1" dirty="0" smtClean="0">
                <a:solidFill>
                  <a:srgbClr val="FF0000"/>
                </a:solidFill>
              </a:rPr>
              <a:t>-</a:t>
            </a:r>
            <a:r>
              <a:rPr lang="kk-KZ" b="1" dirty="0" smtClean="0">
                <a:solidFill>
                  <a:srgbClr val="FF0000"/>
                </a:solidFill>
              </a:rPr>
              <a:t>өкмөт башчы. </a:t>
            </a:r>
            <a:r>
              <a:rPr lang="kk-KZ" dirty="0" smtClean="0"/>
              <a:t>«Өкүмөт» деген сөз өзү «өкүм» дегенден келип чыккан, демек, анын өз мыйзамы жана ошого ылайык өкүмү болот. Ошол өкмөт башчылыкка Бакай шайланат.</a:t>
            </a:r>
          </a:p>
          <a:p>
            <a:r>
              <a:rPr lang="kk-KZ" b="1" dirty="0" smtClean="0">
                <a:solidFill>
                  <a:srgbClr val="FF0000"/>
                </a:solidFill>
              </a:rPr>
              <a:t>Элдик дарыгер, табып. </a:t>
            </a:r>
            <a:r>
              <a:rPr lang="kk-KZ" b="1" dirty="0" smtClean="0"/>
              <a:t>«Манас» эпосунда дарттын дабасын тапкан, туура дарт белги койгон.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06468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6670" y="476519"/>
            <a:ext cx="11015730" cy="5649646"/>
          </a:xfrm>
        </p:spPr>
        <p:txBody>
          <a:bodyPr>
            <a:normAutofit/>
          </a:bodyPr>
          <a:lstStyle/>
          <a:p>
            <a:pPr algn="ctr"/>
            <a:endParaRPr lang="kk-KZ" sz="5400" b="1" dirty="0" smtClean="0">
              <a:solidFill>
                <a:srgbClr val="FF0000"/>
              </a:solidFill>
            </a:endParaRPr>
          </a:p>
          <a:p>
            <a:pPr algn="ctr"/>
            <a:endParaRPr lang="kk-KZ" sz="5400" b="1" dirty="0">
              <a:solidFill>
                <a:srgbClr val="FF0000"/>
              </a:solidFill>
            </a:endParaRPr>
          </a:p>
          <a:p>
            <a:pPr algn="ctr"/>
            <a:r>
              <a:rPr lang="kk-KZ" sz="6000" b="1" dirty="0" smtClean="0">
                <a:solidFill>
                  <a:srgbClr val="FF0000"/>
                </a:solidFill>
              </a:rPr>
              <a:t>Сыр куржундан тапшырма.</a:t>
            </a:r>
          </a:p>
          <a:p>
            <a:pPr marL="0" indent="0" algn="ctr">
              <a:buNone/>
            </a:pPr>
            <a:endParaRPr lang="ru-RU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57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2" y="489397"/>
            <a:ext cx="11028608" cy="5636767"/>
          </a:xfrm>
        </p:spPr>
        <p:txBody>
          <a:bodyPr/>
          <a:lstStyle/>
          <a:p>
            <a:pPr marL="0" indent="0" algn="ctr">
              <a:buNone/>
            </a:pPr>
            <a:r>
              <a:rPr lang="kk-KZ" sz="3600" b="1" dirty="0">
                <a:solidFill>
                  <a:srgbClr val="00B050"/>
                </a:solidFill>
              </a:rPr>
              <a:t>Каныкей тайпасына.</a:t>
            </a:r>
          </a:p>
          <a:p>
            <a:pPr marL="914400" indent="-914400">
              <a:buAutoNum type="arabicPeriod"/>
            </a:pPr>
            <a:r>
              <a:rPr lang="kk-KZ" sz="4400" b="1" dirty="0">
                <a:solidFill>
                  <a:srgbClr val="002060"/>
                </a:solidFill>
              </a:rPr>
              <a:t>. Каныкейдин булагы. </a:t>
            </a:r>
          </a:p>
          <a:p>
            <a:pPr marL="0" indent="0" algn="ctr">
              <a:buNone/>
            </a:pPr>
            <a:r>
              <a:rPr lang="kk-KZ" b="1" dirty="0">
                <a:solidFill>
                  <a:srgbClr val="9900FF"/>
                </a:solidFill>
              </a:rPr>
              <a:t>(кайда </a:t>
            </a:r>
            <a:r>
              <a:rPr lang="kk-KZ" b="1" dirty="0" smtClean="0">
                <a:solidFill>
                  <a:srgbClr val="9900FF"/>
                </a:solidFill>
              </a:rPr>
              <a:t>жайгашкан,  </a:t>
            </a:r>
            <a:r>
              <a:rPr lang="kk-KZ" b="1" dirty="0">
                <a:solidFill>
                  <a:srgbClr val="9900FF"/>
                </a:solidFill>
              </a:rPr>
              <a:t>учурда ал булактан суу чыгабы?)</a:t>
            </a:r>
          </a:p>
          <a:p>
            <a:pPr marL="0" indent="0">
              <a:buNone/>
            </a:pPr>
            <a:endParaRPr lang="ky-KG" dirty="0" smtClean="0"/>
          </a:p>
          <a:p>
            <a:pPr marL="0" indent="0">
              <a:buNone/>
            </a:pPr>
            <a:r>
              <a:rPr lang="ky-KG" dirty="0" smtClean="0"/>
              <a:t>2. Манас </a:t>
            </a:r>
            <a:r>
              <a:rPr lang="ky-KG" dirty="0"/>
              <a:t>жараланып, жарасы улам ырбап жатканда эр Шуутуну кайда, эмне деген дарыга жиберет?</a:t>
            </a:r>
            <a:endParaRPr lang="kk-KZ" dirty="0">
              <a:solidFill>
                <a:srgbClr val="9900FF"/>
              </a:solidFill>
            </a:endParaRPr>
          </a:p>
          <a:p>
            <a:pPr marL="0" indent="0" algn="ctr">
              <a:buNone/>
            </a:pPr>
            <a:endParaRPr lang="ru-RU" sz="4400" b="1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137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4">
  <a:themeElements>
    <a:clrScheme name="Другая 1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4" id="{82BE6C30-F46A-426F-9C50-710891F1D7FA}" vid="{88475077-B0E2-4FD6-9F3D-037428ED7E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470</TotalTime>
  <Words>414</Words>
  <Application>Microsoft Office PowerPoint</Application>
  <PresentationFormat>Широкоэкранный</PresentationFormat>
  <Paragraphs>48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Тема4</vt:lpstr>
      <vt:lpstr>Сабактын темасы:  Бакай, Каныкей –элдик  акылмандуулуктун символу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Эң жакшы</vt:lpstr>
      <vt:lpstr>Презентация PowerPoint</vt:lpstr>
      <vt:lpstr>Ойлонуп, кошумча изденем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User</cp:lastModifiedBy>
  <cp:revision>12</cp:revision>
  <dcterms:created xsi:type="dcterms:W3CDTF">2019-03-05T07:20:28Z</dcterms:created>
  <dcterms:modified xsi:type="dcterms:W3CDTF">2020-12-03T17:42:44Z</dcterms:modified>
</cp:coreProperties>
</file>